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56" r:id="rId2"/>
    <p:sldId id="257" r:id="rId3"/>
    <p:sldId id="266" r:id="rId4"/>
    <p:sldId id="260" r:id="rId5"/>
    <p:sldId id="258" r:id="rId6"/>
    <p:sldId id="261" r:id="rId7"/>
    <p:sldId id="262"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10/31/2013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10/31/2013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10/31/2013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10/31/2013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10/31/2013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ed.com/talks/leslie_morgan_steiner_why_domestic_violence_victims_don_t_leav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0329"/>
            <a:ext cx="12192000" cy="1059472"/>
          </a:xfrm>
        </p:spPr>
        <p:txBody>
          <a:bodyPr>
            <a:normAutofit/>
          </a:bodyPr>
          <a:lstStyle/>
          <a:p>
            <a:r>
              <a:rPr lang="en-US" sz="5500" dirty="0" smtClean="0"/>
              <a:t>SO 105: Social Problems &amp; Issues</a:t>
            </a:r>
            <a:endParaRPr lang="en-US" sz="5500" dirty="0"/>
          </a:p>
        </p:txBody>
      </p:sp>
      <p:sp>
        <p:nvSpPr>
          <p:cNvPr id="3" name="Subtitle 2"/>
          <p:cNvSpPr>
            <a:spLocks noGrp="1"/>
          </p:cNvSpPr>
          <p:nvPr>
            <p:ph type="subTitle" idx="1"/>
          </p:nvPr>
        </p:nvSpPr>
        <p:spPr>
          <a:xfrm>
            <a:off x="76201" y="3479801"/>
            <a:ext cx="10733314" cy="685800"/>
          </a:xfrm>
        </p:spPr>
        <p:txBody>
          <a:bodyPr>
            <a:normAutofit fontScale="92500" lnSpcReduction="10000"/>
          </a:bodyPr>
          <a:lstStyle/>
          <a:p>
            <a:r>
              <a:rPr lang="en-US" dirty="0" smtClean="0"/>
              <a:t>Sociological Imagination &amp; Perceptions of Self, “Others,” Personal &amp; Public Spheres</a:t>
            </a:r>
          </a:p>
          <a:p>
            <a:r>
              <a:rPr lang="en-US" sz="1700" i="1" dirty="0" smtClean="0"/>
              <a:t>24 October 2013</a:t>
            </a:r>
          </a:p>
          <a:p>
            <a:endParaRPr lang="en-US" dirty="0"/>
          </a:p>
        </p:txBody>
      </p:sp>
    </p:spTree>
    <p:extLst>
      <p:ext uri="{BB962C8B-B14F-4D97-AF65-F5344CB8AC3E}">
        <p14:creationId xmlns:p14="http://schemas.microsoft.com/office/powerpoint/2010/main" val="174767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Social Problem?</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dirty="0" smtClean="0"/>
              <a:t>Identify the social problem;</a:t>
            </a:r>
          </a:p>
          <a:p>
            <a:pPr marL="457200" indent="-457200">
              <a:buFont typeface="+mj-lt"/>
              <a:buAutoNum type="arabicPeriod"/>
            </a:pPr>
            <a:endParaRPr lang="en-US" dirty="0"/>
          </a:p>
          <a:p>
            <a:pPr marL="457200" indent="-457200">
              <a:buFont typeface="+mj-lt"/>
              <a:buAutoNum type="arabicPeriod"/>
            </a:pPr>
            <a:r>
              <a:rPr lang="en-US" dirty="0" smtClean="0"/>
              <a:t>Study those affected by the problem and discover in what ways they are different from the rest of us as a consequence of deprivation and consequence;</a:t>
            </a:r>
          </a:p>
          <a:p>
            <a:pPr marL="457200" indent="-457200">
              <a:buFont typeface="+mj-lt"/>
              <a:buAutoNum type="arabicPeriod"/>
            </a:pPr>
            <a:endParaRPr lang="en-US" dirty="0"/>
          </a:p>
          <a:p>
            <a:pPr marL="457200" indent="-457200">
              <a:buFont typeface="+mj-lt"/>
              <a:buAutoNum type="arabicPeriod"/>
            </a:pPr>
            <a:r>
              <a:rPr lang="en-US" dirty="0" smtClean="0"/>
              <a:t>Define the differences as a cause of the social problem itself; and</a:t>
            </a:r>
          </a:p>
          <a:p>
            <a:pPr marL="457200" indent="-457200">
              <a:buFont typeface="+mj-lt"/>
              <a:buAutoNum type="arabicPeriod"/>
            </a:pPr>
            <a:endParaRPr lang="en-US" dirty="0"/>
          </a:p>
          <a:p>
            <a:pPr marL="457200" indent="-457200">
              <a:buFont typeface="+mj-lt"/>
              <a:buAutoNum type="arabicPeriod"/>
            </a:pPr>
            <a:r>
              <a:rPr lang="en-US" dirty="0" smtClean="0"/>
              <a:t>Assign a government bureaucrat to invent a humanitarian action program to correct the differences.</a:t>
            </a:r>
          </a:p>
          <a:p>
            <a:pPr marL="0" indent="0">
              <a:buNone/>
            </a:pPr>
            <a:endParaRPr lang="en-US" dirty="0"/>
          </a:p>
          <a:p>
            <a:pPr marL="0" indent="0">
              <a:buNone/>
            </a:pPr>
            <a:r>
              <a:rPr lang="en-US" dirty="0" smtClean="0"/>
              <a:t>—William Ryan (1971, p. 8)</a:t>
            </a:r>
            <a:endParaRPr lang="en-US" dirty="0"/>
          </a:p>
          <a:p>
            <a:pPr marL="0" indent="0">
              <a:buNone/>
            </a:pPr>
            <a:endParaRPr lang="en-US" dirty="0"/>
          </a:p>
        </p:txBody>
      </p:sp>
    </p:spTree>
    <p:extLst>
      <p:ext uri="{BB962C8B-B14F-4D97-AF65-F5344CB8AC3E}">
        <p14:creationId xmlns:p14="http://schemas.microsoft.com/office/powerpoint/2010/main" val="94852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Imagination</a:t>
            </a:r>
            <a:endParaRPr lang="en-US" dirty="0"/>
          </a:p>
        </p:txBody>
      </p:sp>
      <p:sp>
        <p:nvSpPr>
          <p:cNvPr id="3" name="Content Placeholder 2"/>
          <p:cNvSpPr>
            <a:spLocks noGrp="1"/>
          </p:cNvSpPr>
          <p:nvPr>
            <p:ph idx="1"/>
          </p:nvPr>
        </p:nvSpPr>
        <p:spPr/>
        <p:txBody>
          <a:bodyPr/>
          <a:lstStyle/>
          <a:p>
            <a:pPr marL="0" indent="0">
              <a:buNone/>
            </a:pPr>
            <a:r>
              <a:rPr lang="en-US" dirty="0"/>
              <a:t>“The sociological imagination enables its possessor to understand the larger historical scene in terms of its meaning for the inner life and the external career of a variety of individuals. It enables him to take into account how individuals, in the welter of their daily experience, often become falsely conscious of their social positions. Within that welter, the framework of modern society is sought, and within that framework the psychologies of a variety of men and women are formulated. By such means the personal uneasiness of individuals is focused upon explicit troubles and the indifference of publics is transformed into involvement with public issues.” </a:t>
            </a:r>
          </a:p>
          <a:p>
            <a:pPr marL="0" indent="0">
              <a:buNone/>
            </a:pPr>
            <a:endParaRPr lang="en-US" dirty="0"/>
          </a:p>
          <a:p>
            <a:pPr marL="0" indent="0">
              <a:buNone/>
            </a:pPr>
            <a:r>
              <a:rPr lang="en-US" dirty="0"/>
              <a:t>—C. Wright Mills (1959)</a:t>
            </a:r>
          </a:p>
          <a:p>
            <a:pPr marL="0" indent="0">
              <a:buNone/>
            </a:pPr>
            <a:endParaRPr lang="en-US" dirty="0"/>
          </a:p>
        </p:txBody>
      </p:sp>
    </p:spTree>
    <p:extLst>
      <p:ext uri="{BB962C8B-B14F-4D97-AF65-F5344CB8AC3E}">
        <p14:creationId xmlns:p14="http://schemas.microsoft.com/office/powerpoint/2010/main" val="299867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 Successful Sociologist Makes the Familiar Strang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55397" y="1676402"/>
            <a:ext cx="7625431" cy="4302352"/>
          </a:xfrm>
        </p:spPr>
      </p:pic>
    </p:spTree>
    <p:extLst>
      <p:ext uri="{BB962C8B-B14F-4D97-AF65-F5344CB8AC3E}">
        <p14:creationId xmlns:p14="http://schemas.microsoft.com/office/powerpoint/2010/main" val="3564188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1716"/>
            <a:ext cx="12192000" cy="1293028"/>
          </a:xfrm>
        </p:spPr>
        <p:txBody>
          <a:bodyPr/>
          <a:lstStyle/>
          <a:p>
            <a:pPr algn="l"/>
            <a:r>
              <a:rPr lang="en-US" dirty="0" smtClean="0"/>
              <a:t>“The Promise” </a:t>
            </a:r>
            <a:br>
              <a:rPr lang="en-US" dirty="0" smtClean="0"/>
            </a:br>
            <a:r>
              <a:rPr lang="en-US" dirty="0" smtClean="0"/>
              <a:t>by C. Wright Mills (1959)</a:t>
            </a:r>
            <a:endParaRPr lang="en-US" dirty="0"/>
          </a:p>
        </p:txBody>
      </p:sp>
      <p:sp>
        <p:nvSpPr>
          <p:cNvPr id="3" name="Content Placeholder 2"/>
          <p:cNvSpPr>
            <a:spLocks noGrp="1"/>
          </p:cNvSpPr>
          <p:nvPr>
            <p:ph idx="1"/>
          </p:nvPr>
        </p:nvSpPr>
        <p:spPr>
          <a:xfrm>
            <a:off x="685801" y="2251710"/>
            <a:ext cx="10820400" cy="4024125"/>
          </a:xfrm>
        </p:spPr>
        <p:txBody>
          <a:bodyPr/>
          <a:lstStyle/>
          <a:p>
            <a:r>
              <a:rPr lang="en-US" dirty="0" smtClean="0"/>
              <a:t>Sociological imagination is dependent upon the intersection of biography and history</a:t>
            </a:r>
          </a:p>
          <a:p>
            <a:r>
              <a:rPr lang="en-US" dirty="0" smtClean="0"/>
              <a:t>Personal-public spheres of knowing and experiencing</a:t>
            </a:r>
          </a:p>
          <a:p>
            <a:r>
              <a:rPr lang="en-US" dirty="0" smtClean="0"/>
              <a:t>“Quality of mind” </a:t>
            </a:r>
          </a:p>
          <a:p>
            <a:endParaRPr lang="en-US" dirty="0"/>
          </a:p>
        </p:txBody>
      </p:sp>
    </p:spTree>
    <p:extLst>
      <p:ext uri="{BB962C8B-B14F-4D97-AF65-F5344CB8AC3E}">
        <p14:creationId xmlns:p14="http://schemas.microsoft.com/office/powerpoint/2010/main" val="133963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9" y="988891"/>
            <a:ext cx="10232571" cy="1293028"/>
          </a:xfrm>
        </p:spPr>
        <p:txBody>
          <a:bodyPr/>
          <a:lstStyle/>
          <a:p>
            <a:r>
              <a:rPr lang="en-US" dirty="0" smtClean="0"/>
              <a:t>“The Promise” by C. Wright Mills (1959</a:t>
            </a:r>
            <a:endParaRPr lang="en-US" dirty="0"/>
          </a:p>
        </p:txBody>
      </p:sp>
      <p:sp>
        <p:nvSpPr>
          <p:cNvPr id="3" name="Content Placeholder 2"/>
          <p:cNvSpPr>
            <a:spLocks noGrp="1"/>
          </p:cNvSpPr>
          <p:nvPr>
            <p:ph idx="1"/>
          </p:nvPr>
        </p:nvSpPr>
        <p:spPr>
          <a:xfrm>
            <a:off x="714375" y="2689860"/>
            <a:ext cx="10820400" cy="4024125"/>
          </a:xfrm>
        </p:spPr>
        <p:txBody>
          <a:bodyPr/>
          <a:lstStyle/>
          <a:p>
            <a:pPr marL="457200" indent="-457200">
              <a:buFont typeface="+mj-lt"/>
              <a:buAutoNum type="arabicPeriod"/>
            </a:pPr>
            <a:r>
              <a:rPr lang="en-US" dirty="0" smtClean="0"/>
              <a:t>What is the difference between a personal trouble and a public issue?</a:t>
            </a:r>
          </a:p>
          <a:p>
            <a:pPr marL="457200" indent="-457200">
              <a:buFont typeface="+mj-lt"/>
              <a:buAutoNum type="arabicPeriod"/>
            </a:pPr>
            <a:endParaRPr lang="en-US" dirty="0"/>
          </a:p>
          <a:p>
            <a:pPr marL="457200" indent="-457200">
              <a:buFont typeface="+mj-lt"/>
              <a:buAutoNum type="arabicPeriod"/>
            </a:pPr>
            <a:r>
              <a:rPr lang="en-US" dirty="0" smtClean="0"/>
              <a:t>Does everyone agree on what constitutes a public issue? Why or why not?</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30506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6001"/>
            <a:ext cx="12192000" cy="1293028"/>
          </a:xfrm>
        </p:spPr>
        <p:txBody>
          <a:bodyPr>
            <a:normAutofit fontScale="90000"/>
          </a:bodyPr>
          <a:lstStyle/>
          <a:p>
            <a:pPr algn="l"/>
            <a:r>
              <a:rPr lang="en-US" sz="3200" dirty="0" smtClean="0"/>
              <a:t>“The art of Savage Discovery: How to Blame the Victim” </a:t>
            </a:r>
            <a:br>
              <a:rPr lang="en-US" sz="3200" dirty="0" smtClean="0"/>
            </a:br>
            <a:r>
              <a:rPr lang="en-US" sz="3200" dirty="0" smtClean="0"/>
              <a:t>by William Ryan (1971)</a:t>
            </a:r>
            <a:endParaRPr lang="en-US" sz="3200" dirty="0"/>
          </a:p>
        </p:txBody>
      </p:sp>
      <p:sp>
        <p:nvSpPr>
          <p:cNvPr id="3" name="Content Placeholder 2"/>
          <p:cNvSpPr>
            <a:spLocks noGrp="1"/>
          </p:cNvSpPr>
          <p:nvPr>
            <p:ph idx="1"/>
          </p:nvPr>
        </p:nvSpPr>
        <p:spPr>
          <a:xfrm>
            <a:off x="685800" y="2569029"/>
            <a:ext cx="10820400" cy="4024125"/>
          </a:xfrm>
        </p:spPr>
        <p:txBody>
          <a:bodyPr/>
          <a:lstStyle/>
          <a:p>
            <a:pPr marL="0" indent="0">
              <a:buNone/>
            </a:pPr>
            <a:r>
              <a:rPr lang="en-US" dirty="0" smtClean="0"/>
              <a:t>Blaming the Victim is:</a:t>
            </a:r>
          </a:p>
          <a:p>
            <a:r>
              <a:rPr lang="en-US" i="1" dirty="0"/>
              <a:t>b</a:t>
            </a:r>
            <a:r>
              <a:rPr lang="en-US" i="1" dirty="0" smtClean="0"/>
              <a:t>ased on an ideological process</a:t>
            </a:r>
          </a:p>
          <a:p>
            <a:r>
              <a:rPr lang="en-US" i="1" dirty="0" smtClean="0"/>
              <a:t>not </a:t>
            </a:r>
            <a:r>
              <a:rPr lang="en-US" dirty="0" smtClean="0"/>
              <a:t>intentional</a:t>
            </a:r>
          </a:p>
          <a:p>
            <a:r>
              <a:rPr lang="en-US" dirty="0" smtClean="0"/>
              <a:t>based on subjective values/perceptions</a:t>
            </a:r>
          </a:p>
          <a:p>
            <a:r>
              <a:rPr lang="en-US" dirty="0" smtClean="0"/>
              <a:t>“an ideal, almost painless, evasion”</a:t>
            </a:r>
          </a:p>
          <a:p>
            <a:r>
              <a:rPr lang="en-US" dirty="0" smtClean="0"/>
              <a:t>Introduces a posture of “Otherness”</a:t>
            </a:r>
          </a:p>
          <a:p>
            <a:pPr lvl="1"/>
            <a:r>
              <a:rPr lang="en-US" dirty="0" smtClean="0"/>
              <a:t>Different Ones</a:t>
            </a:r>
          </a:p>
          <a:p>
            <a:pPr lvl="1"/>
            <a:r>
              <a:rPr lang="en-US" dirty="0" smtClean="0"/>
              <a:t>Savage Discovery</a:t>
            </a:r>
          </a:p>
          <a:p>
            <a:r>
              <a:rPr lang="en-US" i="1" dirty="0" smtClean="0"/>
              <a:t>a subconscious compromise that satisfies both one’s self-interest and charitable concerns</a:t>
            </a:r>
          </a:p>
          <a:p>
            <a:endParaRPr lang="en-US" i="1" dirty="0"/>
          </a:p>
        </p:txBody>
      </p:sp>
    </p:spTree>
    <p:extLst>
      <p:ext uri="{BB962C8B-B14F-4D97-AF65-F5344CB8AC3E}">
        <p14:creationId xmlns:p14="http://schemas.microsoft.com/office/powerpoint/2010/main" val="212224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4326"/>
            <a:ext cx="12192000" cy="1293028"/>
          </a:xfrm>
        </p:spPr>
        <p:txBody>
          <a:bodyPr>
            <a:normAutofit/>
          </a:bodyPr>
          <a:lstStyle/>
          <a:p>
            <a:pPr algn="ctr"/>
            <a:r>
              <a:rPr lang="en-US" sz="4800" dirty="0" smtClean="0"/>
              <a:t>What does it mean to Be A </a:t>
            </a:r>
            <a:r>
              <a:rPr lang="en-US" sz="4800" dirty="0" smtClean="0">
                <a:hlinkClick r:id="rId2"/>
              </a:rPr>
              <a:t>Victim</a:t>
            </a:r>
            <a:r>
              <a:rPr lang="en-US" sz="4800" dirty="0" smtClean="0"/>
              <a:t>?</a:t>
            </a:r>
            <a:endParaRPr lang="en-US" sz="4800" dirty="0"/>
          </a:p>
        </p:txBody>
      </p:sp>
    </p:spTree>
    <p:extLst>
      <p:ext uri="{BB962C8B-B14F-4D97-AF65-F5344CB8AC3E}">
        <p14:creationId xmlns:p14="http://schemas.microsoft.com/office/powerpoint/2010/main" val="185258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6001"/>
            <a:ext cx="12192000" cy="1293028"/>
          </a:xfrm>
        </p:spPr>
        <p:txBody>
          <a:bodyPr>
            <a:normAutofit fontScale="90000"/>
          </a:bodyPr>
          <a:lstStyle/>
          <a:p>
            <a:pPr algn="l"/>
            <a:r>
              <a:rPr lang="en-US" sz="3200" dirty="0" smtClean="0"/>
              <a:t>“The art of Savage Discovery: How to Blame the Victim” </a:t>
            </a:r>
            <a:br>
              <a:rPr lang="en-US" sz="3200" dirty="0" smtClean="0"/>
            </a:br>
            <a:r>
              <a:rPr lang="en-US" sz="3200" dirty="0" smtClean="0"/>
              <a:t>by William Ryan (1971)</a:t>
            </a:r>
            <a:endParaRPr lang="en-US" sz="3200" dirty="0"/>
          </a:p>
        </p:txBody>
      </p:sp>
      <p:sp>
        <p:nvSpPr>
          <p:cNvPr id="3" name="Content Placeholder 2"/>
          <p:cNvSpPr>
            <a:spLocks noGrp="1"/>
          </p:cNvSpPr>
          <p:nvPr>
            <p:ph idx="1"/>
          </p:nvPr>
        </p:nvSpPr>
        <p:spPr>
          <a:xfrm>
            <a:off x="685800" y="2956561"/>
            <a:ext cx="10820400" cy="4024125"/>
          </a:xfrm>
        </p:spPr>
        <p:txBody>
          <a:bodyPr/>
          <a:lstStyle/>
          <a:p>
            <a:pPr marL="457200" indent="-457200">
              <a:buFont typeface="+mj-lt"/>
              <a:buAutoNum type="arabicPeriod"/>
            </a:pPr>
            <a:r>
              <a:rPr lang="en-US" dirty="0" smtClean="0"/>
              <a:t>According to social pathologists, social problems originate with the individual. From a sociological perspective, what is wrong with this view?</a:t>
            </a:r>
          </a:p>
          <a:p>
            <a:pPr marL="457200" indent="-457200">
              <a:buFont typeface="+mj-lt"/>
              <a:buAutoNum type="arabicPeriod"/>
            </a:pPr>
            <a:endParaRPr lang="en-US" dirty="0"/>
          </a:p>
          <a:p>
            <a:pPr marL="457200" indent="-457200">
              <a:buFont typeface="+mj-lt"/>
              <a:buAutoNum type="arabicPeriod"/>
            </a:pPr>
            <a:r>
              <a:rPr lang="en-US" dirty="0" smtClean="0"/>
              <a:t>Do you agree with Ryan that as a society, we are likely to blame the victim rather than look to society itself for an understanding of social problems?</a:t>
            </a:r>
            <a:endParaRPr lang="en-US" dirty="0"/>
          </a:p>
        </p:txBody>
      </p:sp>
    </p:spTree>
    <p:extLst>
      <p:ext uri="{BB962C8B-B14F-4D97-AF65-F5344CB8AC3E}">
        <p14:creationId xmlns:p14="http://schemas.microsoft.com/office/powerpoint/2010/main" val="387578036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TC104033937[[fn=Vapor Trail]]</Template>
  <TotalTime>0</TotalTime>
  <Words>424</Words>
  <Application>Microsoft Office PowerPoint</Application>
  <PresentationFormat>Widescreen</PresentationFormat>
  <Paragraphs>40</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SO 105: Social Problems &amp; Issues</vt:lpstr>
      <vt:lpstr>What is A Social Problem?</vt:lpstr>
      <vt:lpstr>Sociological Imagination</vt:lpstr>
      <vt:lpstr>PowerPoint Presentation</vt:lpstr>
      <vt:lpstr>“The Promise”  by C. Wright Mills (1959)</vt:lpstr>
      <vt:lpstr>“The Promise” by C. Wright Mills (1959</vt:lpstr>
      <vt:lpstr>“The art of Savage Discovery: How to Blame the Victim”  by William Ryan (1971)</vt:lpstr>
      <vt:lpstr>What does it mean to Be A Victim?</vt:lpstr>
      <vt:lpstr>“The art of Savage Discovery: How to Blame the Victim”  by William Ryan (1971)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2013-11-01T03:26:55Z</dcterms:created>
  <dcterms:modified xsi:type="dcterms:W3CDTF">2013-11-01T03:27:09Z</dcterms:modified>
</cp:coreProperties>
</file>